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12" Type="http://schemas.openxmlformats.org/officeDocument/2006/relationships/hyperlink" Target="https://www.e-sfera.hr/dodatni-digitalni-sadrzaji/a76957da-7611-42b7-a0fc-5a7a64a7004c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26.png"/><Relationship Id="rId5" Type="http://schemas.openxmlformats.org/officeDocument/2006/relationships/image" Target="../media/image12.png"/><Relationship Id="rId10" Type="http://schemas.openxmlformats.org/officeDocument/2006/relationships/image" Target="../media/image25.png"/><Relationship Id="rId4" Type="http://schemas.openxmlformats.org/officeDocument/2006/relationships/image" Target="../media/image11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2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465614" y="1072015"/>
            <a:ext cx="4968844" cy="4575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2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99" name="Google Shape;199;p22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0" name="Google Shape;200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94747" y="4285932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2"/>
          <p:cNvSpPr txBox="1"/>
          <p:nvPr/>
        </p:nvSpPr>
        <p:spPr>
          <a:xfrm>
            <a:off x="7677769" y="1260673"/>
            <a:ext cx="2966158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03" name="Google Shape;203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62586" y="2039755"/>
            <a:ext cx="2498159" cy="2274109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2"/>
          <p:cNvSpPr/>
          <p:nvPr/>
        </p:nvSpPr>
        <p:spPr>
          <a:xfrm>
            <a:off x="7484090" y="2230735"/>
            <a:ext cx="3431177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Odaberi jednu nastavnu temu iz udžbenika kojega drugog predmeta i primijeni sve ono što si naučio/naučila u temi 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Bilješke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205" name="Google Shape;205;p22"/>
          <p:cNvSpPr txBox="1"/>
          <p:nvPr/>
        </p:nvSpPr>
        <p:spPr>
          <a:xfrm>
            <a:off x="3891103" y="1346591"/>
            <a:ext cx="259950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Vrijeme i klima (Geografija)</a:t>
            </a:r>
            <a:endParaRPr sz="2400" dirty="0"/>
          </a:p>
        </p:txBody>
      </p:sp>
      <p:sp>
        <p:nvSpPr>
          <p:cNvPr id="206" name="Google Shape;206;p22"/>
          <p:cNvSpPr txBox="1"/>
          <p:nvPr/>
        </p:nvSpPr>
        <p:spPr>
          <a:xfrm>
            <a:off x="513098" y="4296702"/>
            <a:ext cx="303058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Hrvatska u ranom srednjem vijeku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(Povijest)</a:t>
            </a:r>
            <a:endParaRPr sz="2400" dirty="0"/>
          </a:p>
        </p:txBody>
      </p:sp>
      <p:sp>
        <p:nvSpPr>
          <p:cNvPr id="207" name="Google Shape;207;p22"/>
          <p:cNvSpPr txBox="1"/>
          <p:nvPr/>
        </p:nvSpPr>
        <p:spPr>
          <a:xfrm>
            <a:off x="233595" y="1700534"/>
            <a:ext cx="271707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Limena puhaća glazbala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(Glazbena kultura)</a:t>
            </a:r>
            <a:endParaRPr sz="2400" dirty="0"/>
          </a:p>
        </p:txBody>
      </p:sp>
      <p:sp>
        <p:nvSpPr>
          <p:cNvPr id="208" name="Google Shape;208;p22"/>
          <p:cNvSpPr txBox="1"/>
          <p:nvPr/>
        </p:nvSpPr>
        <p:spPr>
          <a:xfrm>
            <a:off x="3854267" y="4518224"/>
            <a:ext cx="262427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AC8300"/>
                </a:solidFill>
                <a:latin typeface="Calibri"/>
                <a:ea typeface="Calibri"/>
                <a:cs typeface="Calibri"/>
                <a:sym typeface="Calibri"/>
              </a:rPr>
              <a:t>SLIKARSKE TEHNIKE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AC8300"/>
                </a:solidFill>
                <a:latin typeface="Calibri"/>
                <a:ea typeface="Calibri"/>
                <a:cs typeface="Calibri"/>
                <a:sym typeface="Calibri"/>
              </a:rPr>
              <a:t>(Likovna kultura)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3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8007347" y="1148525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3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15" name="Google Shape;215;p23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16" name="Google Shape;216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1977" y="4184326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3"/>
          <p:cNvPicPr preferRelativeResize="0"/>
          <p:nvPr/>
        </p:nvPicPr>
        <p:blipFill rotWithShape="1">
          <a:blip r:embed="rId7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19" name="Google Shape;219;p23"/>
          <p:cNvPicPr preferRelativeResize="0"/>
          <p:nvPr/>
        </p:nvPicPr>
        <p:blipFill rotWithShape="1">
          <a:blip r:embed="rId8">
            <a:alphaModFix/>
          </a:blip>
          <a:srcRect l="29760" t="22932" r="58682" b="54370"/>
          <a:stretch/>
        </p:blipFill>
        <p:spPr>
          <a:xfrm>
            <a:off x="576285" y="2544739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0" name="Google Shape;220;p23"/>
          <p:cNvPicPr preferRelativeResize="0"/>
          <p:nvPr/>
        </p:nvPicPr>
        <p:blipFill rotWithShape="1">
          <a:blip r:embed="rId9">
            <a:alphaModFix/>
          </a:blip>
          <a:srcRect l="44134" t="22870" r="44171" b="54212"/>
          <a:stretch/>
        </p:blipFill>
        <p:spPr>
          <a:xfrm>
            <a:off x="570976" y="3964290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1" name="Google Shape;221;p23"/>
          <p:cNvPicPr preferRelativeResize="0"/>
          <p:nvPr/>
        </p:nvPicPr>
        <p:blipFill rotWithShape="1">
          <a:blip r:embed="rId10">
            <a:alphaModFix/>
          </a:blip>
          <a:srcRect l="58704" t="22750" r="29722" b="54062"/>
          <a:stretch/>
        </p:blipFill>
        <p:spPr>
          <a:xfrm>
            <a:off x="4046149" y="1145898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22" name="Google Shape;222;p23"/>
          <p:cNvSpPr txBox="1"/>
          <p:nvPr/>
        </p:nvSpPr>
        <p:spPr>
          <a:xfrm>
            <a:off x="9018076" y="2197901"/>
            <a:ext cx="1793192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223" name="Google Shape;223;p23"/>
          <p:cNvPicPr preferRelativeResize="0"/>
          <p:nvPr/>
        </p:nvPicPr>
        <p:blipFill rotWithShape="1">
          <a:blip r:embed="rId11">
            <a:alphaModFix/>
          </a:blip>
          <a:srcRect l="73534" t="22757" r="15143" b="54677"/>
          <a:stretch/>
        </p:blipFill>
        <p:spPr>
          <a:xfrm>
            <a:off x="4063046" y="2697961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24" name="Google Shape;224;p23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 t="24066" r="27775" b="26702"/>
          <a:stretch/>
        </p:blipFill>
        <p:spPr>
          <a:xfrm>
            <a:off x="8558465" y="2788132"/>
            <a:ext cx="2712415" cy="956124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3"/>
          <p:cNvSpPr txBox="1"/>
          <p:nvPr/>
        </p:nvSpPr>
        <p:spPr>
          <a:xfrm>
            <a:off x="1809992" y="1045915"/>
            <a:ext cx="173736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Opiši svoj stil učenja i usporedi ga sa stilom drugih suučenika.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3"/>
          <p:cNvSpPr txBox="1"/>
          <p:nvPr/>
        </p:nvSpPr>
        <p:spPr>
          <a:xfrm>
            <a:off x="1799777" y="2544739"/>
            <a:ext cx="188394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Poslušaj audiosažetak udžbeničke jedinice i ponovi najvažnije.</a:t>
            </a:r>
            <a:endParaRPr/>
          </a:p>
        </p:txBody>
      </p:sp>
      <p:sp>
        <p:nvSpPr>
          <p:cNvPr id="227" name="Google Shape;227;p23"/>
          <p:cNvSpPr/>
          <p:nvPr/>
        </p:nvSpPr>
        <p:spPr>
          <a:xfrm>
            <a:off x="1756337" y="3964290"/>
            <a:ext cx="197082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Uvodne savjete o učenju oblikuj u obliku umne mape.</a:t>
            </a:r>
            <a:endParaRPr/>
          </a:p>
        </p:txBody>
      </p:sp>
      <p:sp>
        <p:nvSpPr>
          <p:cNvPr id="228" name="Google Shape;228;p23"/>
          <p:cNvSpPr txBox="1"/>
          <p:nvPr/>
        </p:nvSpPr>
        <p:spPr>
          <a:xfrm>
            <a:off x="5262451" y="1122859"/>
            <a:ext cx="168510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Provjeri svoje znanje uz nastavne listiće.</a:t>
            </a:r>
            <a:endParaRPr/>
          </a:p>
        </p:txBody>
      </p:sp>
      <p:sp>
        <p:nvSpPr>
          <p:cNvPr id="229" name="Google Shape;229;p23"/>
          <p:cNvSpPr txBox="1"/>
          <p:nvPr/>
        </p:nvSpPr>
        <p:spPr>
          <a:xfrm>
            <a:off x="5334469" y="2608403"/>
            <a:ext cx="158152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Samovrednuj svoje znanje izlaznom karticom.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57722" y="-267489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12742">
            <a:off x="2697858" y="1169150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e-sfera.hr ‐ platforma udžbenika Školske knjige"/>
          <p:cNvPicPr preferRelativeResize="0"/>
          <p:nvPr/>
        </p:nvPicPr>
        <p:blipFill rotWithShape="1">
          <a:blip r:embed="rId6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Orange Circle Logo - Free image on Pixaba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30184" y="5090178"/>
            <a:ext cx="750775" cy="74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Orange Circle Logo - Free image on Pixaba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1298836">
            <a:off x="40835" y="3635101"/>
            <a:ext cx="2895724" cy="285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823099" y="1225025"/>
            <a:ext cx="5654603" cy="3457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10">
            <a:alphaModFix/>
          </a:blip>
          <a:srcRect l="35625" t="14872" r="35457" b="15641"/>
          <a:stretch/>
        </p:blipFill>
        <p:spPr>
          <a:xfrm rot="-460175">
            <a:off x="418089" y="3472335"/>
            <a:ext cx="2021580" cy="273241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8005539" y="1838637"/>
            <a:ext cx="35410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0" i="0" u="none" strike="noStrike" cap="none">
                <a:solidFill>
                  <a:srgbClr val="FF6600"/>
                </a:solidFill>
                <a:latin typeface="Impact"/>
                <a:ea typeface="Impact"/>
                <a:cs typeface="Impact"/>
                <a:sym typeface="Impact"/>
              </a:rPr>
              <a:t>Bilješke</a:t>
            </a:r>
            <a:endParaRPr/>
          </a:p>
        </p:txBody>
      </p:sp>
      <p:pic>
        <p:nvPicPr>
          <p:cNvPr id="98" name="Google Shape;98;p14" descr="Orange Circle Logo - Free image on Pixabay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189274" y="4568354"/>
            <a:ext cx="1105121" cy="1091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461315" y="991766"/>
            <a:ext cx="4885364" cy="4825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39271" y="2299545"/>
            <a:ext cx="2162926" cy="2219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8164460" y="1035698"/>
            <a:ext cx="1750892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7">
            <a:alphaModFix/>
          </a:blip>
          <a:srcRect t="1851" r="2596"/>
          <a:stretch/>
        </p:blipFill>
        <p:spPr>
          <a:xfrm rot="-198588">
            <a:off x="893684" y="480537"/>
            <a:ext cx="4305809" cy="5817878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/>
          <p:nvPr/>
        </p:nvSpPr>
        <p:spPr>
          <a:xfrm>
            <a:off x="7499552" y="2184571"/>
            <a:ext cx="3285640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Ispripovijedaj kako učiš. Objasni kako razlikuješ važne podatke od manje važnih kad učiš o nekoj temi. Pišeš li bilješke o onome o čemu učiš? Objasni kako pišeš bilješke.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63" y="1024007"/>
            <a:ext cx="7940608" cy="4657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12742">
            <a:off x="7813948" y="1372960"/>
            <a:ext cx="4201145" cy="3936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 rotWithShape="1">
          <a:blip r:embed="rId5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5">
            <a:alphaModFix/>
          </a:blip>
          <a:srcRect l="14204" t="54643" r="73268"/>
          <a:stretch/>
        </p:blipFill>
        <p:spPr>
          <a:xfrm rot="5400000">
            <a:off x="2626181" y="-2626179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8" name="Google Shape;118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38835" y="4365788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/>
        </p:nvSpPr>
        <p:spPr>
          <a:xfrm>
            <a:off x="9102445" y="1171155"/>
            <a:ext cx="2255236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/>
          </a:p>
        </p:txBody>
      </p:sp>
      <p:sp>
        <p:nvSpPr>
          <p:cNvPr id="121" name="Google Shape;121;p16"/>
          <p:cNvSpPr/>
          <p:nvPr/>
        </p:nvSpPr>
        <p:spPr>
          <a:xfrm>
            <a:off x="8467378" y="2305871"/>
            <a:ext cx="3449167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Pronađi rubrike na prikazanim stranicama udžbenika.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Prouči ulogu rubrika, ilustracija, grafičkih organizatora…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2356337"/>
            <a:ext cx="7796213" cy="3171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12742">
            <a:off x="7606461" y="1260511"/>
            <a:ext cx="4203274" cy="4151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/>
          <p:cNvPicPr preferRelativeResize="0"/>
          <p:nvPr/>
        </p:nvPicPr>
        <p:blipFill rotWithShape="1">
          <a:blip r:embed="rId5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29" name="Google Shape;129;p17"/>
          <p:cNvPicPr preferRelativeResize="0"/>
          <p:nvPr/>
        </p:nvPicPr>
        <p:blipFill rotWithShape="1">
          <a:blip r:embed="rId5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0" name="Google Shape;130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26551" y="4539113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7"/>
          <p:cNvSpPr txBox="1"/>
          <p:nvPr/>
        </p:nvSpPr>
        <p:spPr>
          <a:xfrm>
            <a:off x="8826949" y="1344113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33" name="Google Shape;133;p17"/>
          <p:cNvSpPr txBox="1"/>
          <p:nvPr/>
        </p:nvSpPr>
        <p:spPr>
          <a:xfrm>
            <a:off x="8110694" y="2185411"/>
            <a:ext cx="323371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KORACI PRIJE NASTANKA BILJEŽAKA</a:t>
            </a:r>
            <a:endParaRPr sz="2400" dirty="0"/>
          </a:p>
        </p:txBody>
      </p:sp>
      <p:sp>
        <p:nvSpPr>
          <p:cNvPr id="134" name="Google Shape;134;p17"/>
          <p:cNvSpPr txBox="1"/>
          <p:nvPr/>
        </p:nvSpPr>
        <p:spPr>
          <a:xfrm>
            <a:off x="1306732" y="730546"/>
            <a:ext cx="616198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je sve potrebno učiniti prije pisanja bilježaka? Na koji se način možeš upoznati s tekstom?</a:t>
            </a:r>
            <a:endParaRPr sz="2400" dirty="0"/>
          </a:p>
        </p:txBody>
      </p:sp>
      <p:sp>
        <p:nvSpPr>
          <p:cNvPr id="136" name="Google Shape;136;p17"/>
          <p:cNvSpPr txBox="1"/>
          <p:nvPr/>
        </p:nvSpPr>
        <p:spPr>
          <a:xfrm>
            <a:off x="8035590" y="2959151"/>
            <a:ext cx="396185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letimično pregledavanje</a:t>
            </a:r>
            <a:endParaRPr sz="24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upoznavanje s tekstom</a:t>
            </a:r>
            <a:endParaRPr sz="24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čitanje teksta</a:t>
            </a:r>
            <a:endParaRPr sz="24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stvaranje bilježaka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8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689172" y="1059481"/>
            <a:ext cx="4520711" cy="446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43" name="Google Shape;143;p18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16160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44" name="Google Shape;144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41972" y="4398890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8"/>
          <p:cNvSpPr txBox="1"/>
          <p:nvPr/>
        </p:nvSpPr>
        <p:spPr>
          <a:xfrm>
            <a:off x="8341366" y="1237345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47" name="Google Shape;147;p18"/>
          <p:cNvSpPr txBox="1"/>
          <p:nvPr/>
        </p:nvSpPr>
        <p:spPr>
          <a:xfrm>
            <a:off x="8341366" y="1942751"/>
            <a:ext cx="139496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SAŽETAK</a:t>
            </a:r>
            <a:endParaRPr sz="2400" dirty="0"/>
          </a:p>
        </p:txBody>
      </p:sp>
      <p:sp>
        <p:nvSpPr>
          <p:cNvPr id="148" name="Google Shape;148;p18"/>
          <p:cNvSpPr txBox="1"/>
          <p:nvPr/>
        </p:nvSpPr>
        <p:spPr>
          <a:xfrm>
            <a:off x="1581503" y="642004"/>
            <a:ext cx="576072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Svatko ima svoj način bilježenja koji mu najviše odgovara. Prouči načine bilježenja. Što je sažetak?</a:t>
            </a:r>
            <a:endParaRPr sz="2400" dirty="0"/>
          </a:p>
        </p:txBody>
      </p:sp>
      <p:pic>
        <p:nvPicPr>
          <p:cNvPr id="149" name="Google Shape;149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4682" y="2042242"/>
            <a:ext cx="4906367" cy="371092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8"/>
          <p:cNvSpPr/>
          <p:nvPr/>
        </p:nvSpPr>
        <p:spPr>
          <a:xfrm>
            <a:off x="7315003" y="2340106"/>
            <a:ext cx="3447686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Cjelovit je kratak pregled onoga što si naučio/naučila. Nastaje odvajanjem bitnoga od nebitnog, izdvajanjem ključnih riječi i rečenica.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9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657908" y="613707"/>
            <a:ext cx="4549912" cy="4493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9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57" name="Google Shape;157;p19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8" name="Google Shape;158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79728" y="4228802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9"/>
          <p:cNvSpPr txBox="1"/>
          <p:nvPr/>
        </p:nvSpPr>
        <p:spPr>
          <a:xfrm>
            <a:off x="8279122" y="636655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61" name="Google Shape;161;p19"/>
          <p:cNvSpPr txBox="1"/>
          <p:nvPr/>
        </p:nvSpPr>
        <p:spPr>
          <a:xfrm>
            <a:off x="8159216" y="1420011"/>
            <a:ext cx="20708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DVA STUPCA</a:t>
            </a:r>
            <a:endParaRPr sz="2400" dirty="0"/>
          </a:p>
        </p:txBody>
      </p:sp>
      <p:sp>
        <p:nvSpPr>
          <p:cNvPr id="162" name="Google Shape;162;p19"/>
          <p:cNvSpPr txBox="1"/>
          <p:nvPr/>
        </p:nvSpPr>
        <p:spPr>
          <a:xfrm>
            <a:off x="1395139" y="826629"/>
            <a:ext cx="562087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Bilješke se mogu zapisivati i metodom </a:t>
            </a:r>
            <a:r>
              <a:rPr lang="hr-HR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dva stupca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pic>
        <p:nvPicPr>
          <p:cNvPr id="163" name="Google Shape;163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8053" y="1747367"/>
            <a:ext cx="5201772" cy="382246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9"/>
          <p:cNvSpPr/>
          <p:nvPr/>
        </p:nvSpPr>
        <p:spPr>
          <a:xfrm>
            <a:off x="7501769" y="1820121"/>
            <a:ext cx="335591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Bilješke se organiziraju u dva stupca: u prvom se stupcu bilježe ključne riječi, a u drugom najvažniji podatci povezani sa svakom ključnom riječi.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0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733019" y="954775"/>
            <a:ext cx="4873870" cy="4910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0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71" name="Google Shape;171;p20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9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72" name="Google Shape;172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12787" y="4901707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0"/>
          <p:cNvSpPr txBox="1"/>
          <p:nvPr/>
        </p:nvSpPr>
        <p:spPr>
          <a:xfrm>
            <a:off x="7879626" y="1421689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75" name="Google Shape;175;p20"/>
          <p:cNvSpPr txBox="1"/>
          <p:nvPr/>
        </p:nvSpPr>
        <p:spPr>
          <a:xfrm>
            <a:off x="7816800" y="2041915"/>
            <a:ext cx="239749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GRAFIČKI PRIKAZ</a:t>
            </a:r>
            <a:endParaRPr sz="2400" dirty="0"/>
          </a:p>
        </p:txBody>
      </p:sp>
      <p:sp>
        <p:nvSpPr>
          <p:cNvPr id="176" name="Google Shape;176;p20"/>
          <p:cNvSpPr txBox="1"/>
          <p:nvPr/>
        </p:nvSpPr>
        <p:spPr>
          <a:xfrm>
            <a:off x="1531908" y="450739"/>
            <a:ext cx="53942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Prouči bilješke za vrste pripovijedanja. Sadržaji učenja mogu se grafički prikazati ili nacrtati.</a:t>
            </a:r>
            <a:endParaRPr sz="2400" dirty="0"/>
          </a:p>
        </p:txBody>
      </p:sp>
      <p:sp>
        <p:nvSpPr>
          <p:cNvPr id="177" name="Google Shape;177;p20"/>
          <p:cNvSpPr/>
          <p:nvPr/>
        </p:nvSpPr>
        <p:spPr>
          <a:xfrm>
            <a:off x="7300294" y="2550743"/>
            <a:ext cx="373932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bismo mogli sadržaje učenja sažeti i vizualno prikazati, također moramo odvojiti bitno od nebitnoga i razumjeti glavne ideje u tekstu.</a:t>
            </a:r>
            <a:endParaRPr sz="2400" dirty="0"/>
          </a:p>
        </p:txBody>
      </p:sp>
      <p:pic>
        <p:nvPicPr>
          <p:cNvPr id="178" name="Google Shape;178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8315" y="1893760"/>
            <a:ext cx="6106066" cy="3417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1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540478" y="685639"/>
            <a:ext cx="5059505" cy="4997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1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85" name="Google Shape;185;p21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6" name="Google Shape;186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17707" y="4372734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1"/>
          <p:cNvSpPr txBox="1"/>
          <p:nvPr/>
        </p:nvSpPr>
        <p:spPr>
          <a:xfrm>
            <a:off x="8285078" y="927892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89" name="Google Shape;189;p21"/>
          <p:cNvSpPr txBox="1"/>
          <p:nvPr/>
        </p:nvSpPr>
        <p:spPr>
          <a:xfrm>
            <a:off x="8081065" y="1653723"/>
            <a:ext cx="220923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UMNA MAPA</a:t>
            </a:r>
            <a:endParaRPr sz="2400" dirty="0"/>
          </a:p>
        </p:txBody>
      </p:sp>
      <p:sp>
        <p:nvSpPr>
          <p:cNvPr id="190" name="Google Shape;190;p21"/>
          <p:cNvSpPr txBox="1"/>
          <p:nvPr/>
        </p:nvSpPr>
        <p:spPr>
          <a:xfrm>
            <a:off x="1997020" y="523282"/>
            <a:ext cx="470647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Jedan je od načina bilježenja umna mapa. Koje su osobitosti umne mape?</a:t>
            </a:r>
            <a:endParaRPr sz="2400" dirty="0"/>
          </a:p>
        </p:txBody>
      </p:sp>
      <p:pic>
        <p:nvPicPr>
          <p:cNvPr id="191" name="Google Shape;191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4726" y="2134524"/>
            <a:ext cx="5763953" cy="308995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1"/>
          <p:cNvSpPr/>
          <p:nvPr/>
        </p:nvSpPr>
        <p:spPr>
          <a:xfrm>
            <a:off x="7584985" y="2134050"/>
            <a:ext cx="3560105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Šarena, individualna osobna slika koju crtamo na neku temu.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Sastoji se od glavnog pojma,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potpojmova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pojedinosti te sličica.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336</Words>
  <Application>Microsoft Office PowerPoint</Application>
  <PresentationFormat>Široki zaslon</PresentationFormat>
  <Paragraphs>45</Paragraphs>
  <Slides>11</Slides>
  <Notes>11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Calibri</vt:lpstr>
      <vt:lpstr>Impact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3</cp:revision>
  <dcterms:modified xsi:type="dcterms:W3CDTF">2020-09-15T13:36:25Z</dcterms:modified>
</cp:coreProperties>
</file>